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2" r:id="rId4"/>
    <p:sldId id="261" r:id="rId5"/>
    <p:sldId id="307" r:id="rId6"/>
    <p:sldId id="313" r:id="rId7"/>
    <p:sldId id="263" r:id="rId8"/>
    <p:sldId id="311" r:id="rId9"/>
    <p:sldId id="309" r:id="rId10"/>
    <p:sldId id="314" r:id="rId11"/>
    <p:sldId id="291" r:id="rId12"/>
    <p:sldId id="306" r:id="rId13"/>
    <p:sldId id="315" r:id="rId14"/>
    <p:sldId id="316" r:id="rId15"/>
    <p:sldId id="317" r:id="rId16"/>
    <p:sldId id="319" r:id="rId17"/>
    <p:sldId id="318" r:id="rId18"/>
    <p:sldId id="266" r:id="rId19"/>
    <p:sldId id="331" r:id="rId20"/>
    <p:sldId id="332" r:id="rId21"/>
    <p:sldId id="333" r:id="rId22"/>
    <p:sldId id="334" r:id="rId23"/>
    <p:sldId id="336" r:id="rId24"/>
    <p:sldId id="320" r:id="rId25"/>
    <p:sldId id="335" r:id="rId26"/>
    <p:sldId id="337" r:id="rId27"/>
    <p:sldId id="338" r:id="rId28"/>
    <p:sldId id="321" r:id="rId29"/>
    <p:sldId id="322" r:id="rId30"/>
    <p:sldId id="323" r:id="rId31"/>
    <p:sldId id="324" r:id="rId32"/>
    <p:sldId id="327" r:id="rId33"/>
    <p:sldId id="276" r:id="rId34"/>
    <p:sldId id="285" r:id="rId35"/>
    <p:sldId id="277" r:id="rId36"/>
    <p:sldId id="328" r:id="rId37"/>
    <p:sldId id="329" r:id="rId38"/>
    <p:sldId id="279" r:id="rId39"/>
    <p:sldId id="280" r:id="rId40"/>
    <p:sldId id="330" r:id="rId41"/>
    <p:sldId id="325" r:id="rId42"/>
    <p:sldId id="269" r:id="rId43"/>
    <p:sldId id="274" r:id="rId44"/>
    <p:sldId id="326" r:id="rId45"/>
    <p:sldId id="268" r:id="rId46"/>
    <p:sldId id="267" r:id="rId47"/>
  </p:sldIdLst>
  <p:sldSz cx="12192000" cy="6858000"/>
  <p:notesSz cx="6858000" cy="9144000"/>
  <p:embeddedFontLst>
    <p:embeddedFont>
      <p:font typeface="G마켓 산스 Light" panose="02000000000000000000" pitchFamily="50" charset="-127"/>
      <p:regular r:id="rId49"/>
    </p:embeddedFont>
    <p:embeddedFont>
      <p:font typeface="G마켓 산스 Medium" panose="02000000000000000000" pitchFamily="50" charset="-127"/>
      <p:regular r:id="rId50"/>
    </p:embeddedFont>
    <p:embeddedFont>
      <p:font typeface="한국기계연구원_Light" panose="02000300000000000000" pitchFamily="2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G마켓 산스 Bold" panose="02000000000000000000" pitchFamily="50" charset="-127"/>
      <p:regular r:id="rId54"/>
    </p:embeddedFont>
    <p:embeddedFont>
      <p:font typeface="한국기계연구원_Bold" panose="02000300000000000000" pitchFamily="2" charset="-127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147"/>
    <a:srgbClr val="7253C0"/>
    <a:srgbClr val="1F3446"/>
    <a:srgbClr val="142A44"/>
    <a:srgbClr val="000000"/>
    <a:srgbClr val="7B7590"/>
    <a:srgbClr val="F0D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20" autoAdjust="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13-4CF0-BBBA-FED3700789B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E8-4005-987E-C06DDE8F21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E8-4005-987E-C06DDE8F21B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DE8-4005-987E-C06DDE8F21B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DE8-4005-987E-C06DDE8F21B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DE8-4005-987E-C06DDE8F21B7}"/>
              </c:ext>
            </c:extLst>
          </c:dPt>
          <c:dLbls>
            <c:dLbl>
              <c:idx val="0"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spc="-150" baseline="0">
                      <a:ln w="6350">
                        <a:solidFill>
                          <a:schemeClr val="tx1"/>
                        </a:solidFill>
                      </a:ln>
                      <a:solidFill>
                        <a:srgbClr val="F0D46C"/>
                      </a:solidFill>
                      <a:effectLst>
                        <a:outerShdw blurRad="381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3213-4CF0-BBBA-FED3700789B0}"/>
                </c:ext>
              </c:extLst>
            </c:dLbl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spc="-150" baseline="0"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외모</c:v>
                </c:pt>
                <c:pt idx="1">
                  <c:v>성격</c:v>
                </c:pt>
                <c:pt idx="2">
                  <c:v>가치관</c:v>
                </c:pt>
                <c:pt idx="3">
                  <c:v>경제력</c:v>
                </c:pt>
                <c:pt idx="4">
                  <c:v>취미</c:v>
                </c:pt>
                <c:pt idx="5">
                  <c:v>유머 감각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36.700000000000003</c:v>
                </c:pt>
                <c:pt idx="1">
                  <c:v>33</c:v>
                </c:pt>
                <c:pt idx="2">
                  <c:v>15.8</c:v>
                </c:pt>
                <c:pt idx="3">
                  <c:v>5.4</c:v>
                </c:pt>
                <c:pt idx="4">
                  <c:v>3.2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13-4CF0-BBBA-FED3700789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1014995823"/>
        <c:axId val="1014994159"/>
      </c:barChart>
      <c:catAx>
        <c:axId val="1014995823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38100" cap="rnd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994159"/>
        <c:crosses val="autoZero"/>
        <c:auto val="1"/>
        <c:lblAlgn val="ctr"/>
        <c:lblOffset val="100"/>
        <c:noMultiLvlLbl val="0"/>
      </c:catAx>
      <c:valAx>
        <c:axId val="1014994159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one"/>
        <c:crossAx val="10149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A7-4137-A60D-B304A969E58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7-4137-A60D-B304A969E58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4A7-4137-A60D-B304A969E58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4A7-4137-A60D-B304A969E58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4A7-4137-A60D-B304A969E58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4A7-4137-A60D-B304A969E582}"/>
              </c:ext>
            </c:extLst>
          </c:dPt>
          <c:dLbls>
            <c:dLbl>
              <c:idx val="0"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spc="-150" baseline="0">
                      <a:ln w="635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0D46C"/>
                      </a:solidFill>
                      <a:effectLst>
                        <a:outerShdw blurRad="381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14A7-4137-A60D-B304A969E582}"/>
                </c:ext>
              </c:extLst>
            </c:dLbl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spc="-150" baseline="0"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외모</c:v>
                </c:pt>
                <c:pt idx="1">
                  <c:v>성격</c:v>
                </c:pt>
                <c:pt idx="2">
                  <c:v>가치관</c:v>
                </c:pt>
                <c:pt idx="3">
                  <c:v>취미</c:v>
                </c:pt>
                <c:pt idx="4">
                  <c:v>경제력</c:v>
                </c:pt>
                <c:pt idx="5">
                  <c:v>목소리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30.2</c:v>
                </c:pt>
                <c:pt idx="1">
                  <c:v>24.1</c:v>
                </c:pt>
                <c:pt idx="2">
                  <c:v>17.2</c:v>
                </c:pt>
                <c:pt idx="3">
                  <c:v>7.8</c:v>
                </c:pt>
                <c:pt idx="4">
                  <c:v>6.9</c:v>
                </c:pt>
                <c:pt idx="5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4A7-4137-A60D-B304A969E5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1014995823"/>
        <c:axId val="1014994159"/>
      </c:barChart>
      <c:catAx>
        <c:axId val="1014995823"/>
        <c:scaling>
          <c:orientation val="maxMin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 w="38100" cap="rnd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994159"/>
        <c:crosses val="autoZero"/>
        <c:auto val="1"/>
        <c:lblAlgn val="ctr"/>
        <c:lblOffset val="100"/>
        <c:noMultiLvlLbl val="0"/>
      </c:catAx>
      <c:valAx>
        <c:axId val="1014994159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10149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13-4CF0-BBBA-FED3700789B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A6-4353-BAFF-80F3FF9D148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A6-4353-BAFF-80F3FF9D148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A6-4353-BAFF-80F3FF9D148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AA6-4353-BAFF-80F3FF9D148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AA6-4353-BAFF-80F3FF9D1488}"/>
              </c:ext>
            </c:extLst>
          </c:dPt>
          <c:dLbls>
            <c:dLbl>
              <c:idx val="0"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spc="-150" baseline="0">
                      <a:ln w="6350">
                        <a:solidFill>
                          <a:schemeClr val="tx1"/>
                        </a:solidFill>
                      </a:ln>
                      <a:solidFill>
                        <a:srgbClr val="F0D46C"/>
                      </a:solidFill>
                      <a:effectLst>
                        <a:outerShdw blurRad="381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3213-4CF0-BBBA-FED3700789B0}"/>
                </c:ext>
              </c:extLst>
            </c:dLbl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spc="-150" baseline="0"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외모</c:v>
                </c:pt>
                <c:pt idx="1">
                  <c:v>성격</c:v>
                </c:pt>
                <c:pt idx="2">
                  <c:v>가치관</c:v>
                </c:pt>
                <c:pt idx="3">
                  <c:v>경제력</c:v>
                </c:pt>
                <c:pt idx="4">
                  <c:v>취미</c:v>
                </c:pt>
                <c:pt idx="5">
                  <c:v>유머 감각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36.700000000000003</c:v>
                </c:pt>
                <c:pt idx="1">
                  <c:v>33</c:v>
                </c:pt>
                <c:pt idx="2">
                  <c:v>15.8</c:v>
                </c:pt>
                <c:pt idx="3">
                  <c:v>5.4</c:v>
                </c:pt>
                <c:pt idx="4">
                  <c:v>3.2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13-4CF0-BBBA-FED3700789B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1014995823"/>
        <c:axId val="1014994159"/>
      </c:barChart>
      <c:catAx>
        <c:axId val="1014995823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38100" cap="rnd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994159"/>
        <c:crosses val="autoZero"/>
        <c:auto val="1"/>
        <c:lblAlgn val="ctr"/>
        <c:lblOffset val="100"/>
        <c:noMultiLvlLbl val="0"/>
      </c:catAx>
      <c:valAx>
        <c:axId val="1014994159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one"/>
        <c:crossAx val="10149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tint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A7-4137-A60D-B304A969E58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tint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A7-4137-A60D-B304A969E58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tint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4A7-4137-A60D-B304A969E58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shade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4A7-4137-A60D-B304A969E58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shade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4A7-4137-A60D-B304A969E58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shade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4A7-4137-A60D-B304A969E582}"/>
              </c:ext>
            </c:extLst>
          </c:dPt>
          <c:dLbls>
            <c:dLbl>
              <c:idx val="0"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spc="-150" baseline="0">
                      <a:ln w="635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rgbClr val="F0D46C"/>
                      </a:solidFill>
                      <a:effectLst>
                        <a:outerShdw blurRad="381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G마켓 산스 Bold" panose="02000000000000000000" pitchFamily="50" charset="-127"/>
                      <a:ea typeface="G마켓 산스 Bold" panose="020000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14A7-4137-A60D-B304A969E582}"/>
                </c:ext>
              </c:extLst>
            </c:dLbl>
            <c:numFmt formatCode="#,##0.0_);[Red]\(#,##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spc="-150" baseline="0"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외모</c:v>
                </c:pt>
                <c:pt idx="1">
                  <c:v>성격</c:v>
                </c:pt>
                <c:pt idx="2">
                  <c:v>가치관</c:v>
                </c:pt>
                <c:pt idx="3">
                  <c:v>취미</c:v>
                </c:pt>
                <c:pt idx="4">
                  <c:v>경제력</c:v>
                </c:pt>
                <c:pt idx="5">
                  <c:v>목소리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30.2</c:v>
                </c:pt>
                <c:pt idx="1">
                  <c:v>24.1</c:v>
                </c:pt>
                <c:pt idx="2">
                  <c:v>17.2</c:v>
                </c:pt>
                <c:pt idx="3">
                  <c:v>7.8</c:v>
                </c:pt>
                <c:pt idx="4">
                  <c:v>6.9</c:v>
                </c:pt>
                <c:pt idx="5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4A7-4137-A60D-B304A969E5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1014995823"/>
        <c:axId val="1014994159"/>
      </c:barChart>
      <c:catAx>
        <c:axId val="1014995823"/>
        <c:scaling>
          <c:orientation val="maxMin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 w="38100" cap="rnd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994159"/>
        <c:crosses val="autoZero"/>
        <c:auto val="1"/>
        <c:lblAlgn val="ctr"/>
        <c:lblOffset val="100"/>
        <c:noMultiLvlLbl val="0"/>
      </c:catAx>
      <c:valAx>
        <c:axId val="1014994159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101499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635BB-9B35-4740-A66B-58E0D10E47E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4B862-73D4-40F9-8E09-F8506D55B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4B862-73D4-40F9-8E09-F8506D55B7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4B862-73D4-40F9-8E09-F8506D55B7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482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4B862-73D4-40F9-8E09-F8506D55B7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43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65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6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534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7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15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92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71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8756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토타입">
    <p:bg>
      <p:bgPr>
        <a:solidFill>
          <a:srgbClr val="173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000"/>
                      </a14:imgEffect>
                      <a14:imgEffect>
                        <a14:saturation sat="400000"/>
                      </a14:imgEffect>
                      <a14:imgEffect>
                        <a14:brightnessContrast bright="-80000"/>
                      </a14:imgEffect>
                    </a14:imgLayer>
                  </a14:imgProps>
                </a:ext>
              </a:extLst>
            </a:blip>
            <a:srcRect/>
            <a:stretch>
              <a:fillRect l="-10000" t="-10000" r="-10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732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61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14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5219"/>
            <a:ext cx="10515600" cy="663574"/>
          </a:xfrm>
        </p:spPr>
        <p:txBody>
          <a:bodyPr>
            <a:normAutofit/>
          </a:bodyPr>
          <a:lstStyle>
            <a:lvl1pPr algn="ctr">
              <a:defRPr sz="3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5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설명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692776"/>
            <a:ext cx="10515600" cy="663574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86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+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5219"/>
            <a:ext cx="10515600" cy="663574"/>
          </a:xfrm>
        </p:spPr>
        <p:txBody>
          <a:bodyPr>
            <a:normAutofit/>
          </a:bodyPr>
          <a:lstStyle>
            <a:lvl1pPr algn="ctr">
              <a:defRPr sz="3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838200" y="5692776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8E00-9739-4C1B-BA4B-9210A03B157D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7846-53E8-4E74-AC29-5A747EC03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9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60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14.jpg"/><Relationship Id="rId4" Type="http://schemas.openxmlformats.org/officeDocument/2006/relationships/image" Target="../media/image3.pn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4537" y="3983526"/>
            <a:ext cx="7622926" cy="58477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2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블라인드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데이팅</a:t>
            </a:r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 웹 서비스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45" y="1775323"/>
            <a:ext cx="6532910" cy="2058350"/>
          </a:xfrm>
          <a:prstGeom prst="rect">
            <a:avLst/>
          </a:prstGeom>
          <a:effectLst>
            <a:outerShdw blurRad="127000" dir="2700000" algn="tl" rotWithShape="0">
              <a:schemeClr val="bg1">
                <a:alpha val="2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769998" y="5711616"/>
            <a:ext cx="2664620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2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서울 </a:t>
            </a:r>
            <a:r>
              <a:rPr lang="en-US" altLang="ko-KR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1</a:t>
            </a:r>
            <a:r>
              <a:rPr lang="ko-KR" altLang="en-US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반 </a:t>
            </a:r>
            <a:r>
              <a:rPr lang="en-US" altLang="ko-KR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7</a:t>
            </a:r>
            <a:r>
              <a:rPr lang="ko-KR" altLang="en-US" sz="2400" spc="-150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팀</a:t>
            </a:r>
            <a:endParaRPr lang="ko-KR" altLang="en-US" sz="2400" spc="-150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5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999" y="1331984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381428" y="2195984"/>
            <a:ext cx="3429145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프로젝트 </a:t>
            </a:r>
            <a:r>
              <a:rPr lang="ko-KR" altLang="en-US" sz="4000" b="1" dirty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0494" y="3404709"/>
            <a:ext cx="3765774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회원가입</a:t>
            </a: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 </a:t>
            </a: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 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매칭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0494" y="3866374"/>
            <a:ext cx="1843774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1:1 </a:t>
            </a:r>
            <a:r>
              <a:rPr lang="ko-KR" altLang="en-US" sz="2400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데이팅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0494" y="4328039"/>
            <a:ext cx="1978427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3:3 </a:t>
            </a:r>
            <a:r>
              <a:rPr lang="ko-KR" altLang="en-US" sz="2400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데이팅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0494" y="4789704"/>
            <a:ext cx="2428870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프로필 </a:t>
            </a: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채팅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6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905491" y="2889000"/>
            <a:ext cx="6381018" cy="1080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38100">
            <a:solidFill>
              <a:srgbClr val="F0D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32075" y="3075057"/>
            <a:ext cx="5727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회원가입</a:t>
            </a:r>
            <a:r>
              <a:rPr lang="en-US" altLang="ko-KR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/</a:t>
            </a:r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로그인 </a:t>
            </a:r>
            <a:r>
              <a:rPr lang="en-US" altLang="ko-KR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&amp; </a:t>
            </a:r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매칭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62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l="-10000" t="-10000" r="-10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3" y="520603"/>
            <a:ext cx="9748129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1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3" y="520603"/>
            <a:ext cx="9748129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0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3" y="520603"/>
            <a:ext cx="9748128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3" y="520603"/>
            <a:ext cx="9748129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23" y="520603"/>
            <a:ext cx="9748128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535054" y="2889000"/>
            <a:ext cx="3121891" cy="1080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38100">
            <a:solidFill>
              <a:srgbClr val="F0D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5195" y="3075057"/>
            <a:ext cx="24016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1:1 </a:t>
            </a:r>
            <a:r>
              <a:rPr lang="ko-KR" altLang="en-US" sz="4000" b="1" dirty="0" err="1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데이팅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26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0" y="1298793"/>
            <a:ext cx="11520900" cy="51020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2150428"/>
            <a:ext cx="6458937" cy="36331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033" y="2150428"/>
            <a:ext cx="3876284" cy="197099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6014720" y="2583180"/>
            <a:ext cx="2153920" cy="2783840"/>
          </a:xfrm>
          <a:prstGeom prst="line">
            <a:avLst/>
          </a:prstGeom>
          <a:ln w="57150">
            <a:solidFill>
              <a:srgbClr val="7B7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6462916" y="3960896"/>
            <a:ext cx="4316844" cy="1568684"/>
          </a:xfrm>
          <a:prstGeom prst="line">
            <a:avLst/>
          </a:prstGeom>
          <a:ln w="38100">
            <a:solidFill>
              <a:srgbClr val="7B75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 </a:t>
            </a:r>
            <a:r>
              <a:rPr lang="ko-KR" altLang="en-US" dirty="0" err="1" smtClean="0"/>
              <a:t>데이팅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3" y="520603"/>
            <a:ext cx="9748128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78248" y="2019778"/>
            <a:ext cx="3435503" cy="547824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Contents</a:t>
            </a:r>
            <a:endParaRPr lang="ko-KR" altLang="en-US" sz="36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00" y="723778"/>
            <a:ext cx="1296000" cy="129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581" y="2567602"/>
            <a:ext cx="1215396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1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팀 소개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8873" y="3746210"/>
            <a:ext cx="819455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2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기획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8997" y="4403701"/>
            <a:ext cx="2157963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3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프로젝트 소개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7629" y="4403701"/>
            <a:ext cx="1532792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4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개발 현황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60807" y="2567602"/>
            <a:ext cx="1532792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6</a:t>
            </a: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향후 계획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5798" y="3746209"/>
            <a:ext cx="1532792" cy="1015663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0D46C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5</a:t>
            </a:r>
            <a:endParaRPr lang="en-US" altLang="ko-KR" sz="3600" dirty="0" smtClean="0">
              <a:solidFill>
                <a:srgbClr val="F0D46C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한국기계연구원_Bold" panose="02000300000000000000" pitchFamily="2" charset="-127"/>
                <a:ea typeface="한국기계연구원_Bold" panose="02000300000000000000" pitchFamily="2" charset="-127"/>
              </a:rPr>
              <a:t>협업 현황</a:t>
            </a:r>
            <a:endParaRPr lang="ko-KR" altLang="en-US" sz="2400" dirty="0">
              <a:solidFill>
                <a:schemeClr val="bg1"/>
              </a:solidFill>
              <a:latin typeface="한국기계연구원_Bold" panose="02000300000000000000" pitchFamily="2" charset="-127"/>
              <a:ea typeface="한국기계연구원_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7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4" y="520603"/>
            <a:ext cx="9748128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3" y="520603"/>
            <a:ext cx="9748128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4" y="520603"/>
            <a:ext cx="9748128" cy="54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4" y="520603"/>
            <a:ext cx="9748130" cy="54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373413" y="2889000"/>
            <a:ext cx="3445164" cy="1080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38100">
            <a:solidFill>
              <a:srgbClr val="F0D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63744" y="3075057"/>
            <a:ext cx="26645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3:3 </a:t>
            </a:r>
            <a:r>
              <a:rPr lang="ko-KR" altLang="en-US" sz="4000" b="1" dirty="0" err="1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데이팅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2" y="520602"/>
            <a:ext cx="9748129" cy="54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8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2" y="520601"/>
            <a:ext cx="9748129" cy="54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9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22" y="520601"/>
            <a:ext cx="9748129" cy="54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057075" y="2889000"/>
            <a:ext cx="4077850" cy="1080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38100">
            <a:solidFill>
              <a:srgbClr val="F0D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96662" y="3075057"/>
            <a:ext cx="33986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프로필 </a:t>
            </a:r>
            <a:r>
              <a:rPr lang="en-US" altLang="ko-KR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&amp; </a:t>
            </a:r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채팅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85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23" y="520603"/>
            <a:ext cx="9748128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1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0494" y="3650930"/>
            <a:ext cx="2291012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Front-end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0494" y="4425366"/>
            <a:ext cx="2244525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Back-end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999" y="1331984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160487" y="2195984"/>
            <a:ext cx="1871025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8867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23" y="520603"/>
            <a:ext cx="9748128" cy="5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0494" y="3650930"/>
            <a:ext cx="2244525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Back-end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0494" y="4425366"/>
            <a:ext cx="2291012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Front-end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999" y="1331984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900802" y="2195984"/>
            <a:ext cx="2390398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개발 현황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79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186093" y="2889000"/>
            <a:ext cx="3819813" cy="1080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38100">
            <a:solidFill>
              <a:srgbClr val="F0D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66772" y="3075057"/>
            <a:ext cx="28584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Back-end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2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793"/>
            <a:ext cx="10515600" cy="53306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80" y="1535471"/>
            <a:ext cx="3396220" cy="48633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07" y="1532363"/>
            <a:ext cx="4233655" cy="486643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48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98793"/>
            <a:ext cx="10515600" cy="5330607"/>
          </a:xfrm>
          <a:prstGeom prst="rect">
            <a:avLst/>
          </a:prstGeom>
        </p:spPr>
      </p:pic>
      <p:pic>
        <p:nvPicPr>
          <p:cNvPr id="2" name="KakaoTalk_20230126_1614329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5194" y="1539806"/>
            <a:ext cx="5901611" cy="48485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62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793"/>
            <a:ext cx="10515600" cy="53306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83" y="1552389"/>
            <a:ext cx="8897233" cy="48306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ffectLst/>
              </a:rPr>
              <a:t>Back-end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3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947" y="1628993"/>
            <a:ext cx="4706662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Back-end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628993"/>
            <a:ext cx="4706662" cy="43200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7036628" y="2089520"/>
            <a:ext cx="3797300" cy="3398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CI/CD</a:t>
            </a:r>
            <a:endParaRPr lang="en-US" altLang="ko-KR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Jenkins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와 </a:t>
            </a: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Docker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활용한 </a:t>
            </a:r>
            <a:r>
              <a:rPr lang="ko-KR" altLang="en-US" sz="2400" dirty="0" err="1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백엔드와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프론트엔드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CI/CD 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구축 완료</a:t>
            </a:r>
            <a:endParaRPr lang="en-US" altLang="ko-KR" sz="2400" dirty="0" smtClean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113338" y="2089519"/>
            <a:ext cx="4495024" cy="3398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Spring </a:t>
            </a:r>
            <a:r>
              <a:rPr lang="ko-KR" altLang="en-US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SQL 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기반 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domain 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설계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service 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작성 및 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controller </a:t>
            </a:r>
            <a:r>
              <a:rPr lang="en-US" altLang="ko-KR" sz="2400" dirty="0" err="1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api</a:t>
            </a: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매핑 진행 중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Junit5 </a:t>
            </a:r>
            <a:r>
              <a:rPr lang="ko-KR" altLang="en-US" sz="2400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테스트 코드 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작성</a:t>
            </a:r>
            <a:endParaRPr lang="en-US" altLang="ko-KR" sz="2400" dirty="0" smtClean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8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023447" y="2889000"/>
            <a:ext cx="4145107" cy="1080000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38100">
            <a:solidFill>
              <a:srgbClr val="F0D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85009" y="3075057"/>
            <a:ext cx="3021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Front-end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52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793"/>
            <a:ext cx="10515600" cy="53306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Front-end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442918" y="1529611"/>
            <a:ext cx="9306163" cy="4858489"/>
            <a:chOff x="-533400" y="2097087"/>
            <a:chExt cx="12725400" cy="664357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b="87898"/>
            <a:stretch/>
          </p:blipFill>
          <p:spPr>
            <a:xfrm>
              <a:off x="-533400" y="2097087"/>
              <a:ext cx="12725400" cy="100171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31838"/>
            <a:stretch/>
          </p:blipFill>
          <p:spPr>
            <a:xfrm>
              <a:off x="-533400" y="3098800"/>
              <a:ext cx="12725400" cy="5641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793"/>
            <a:ext cx="10515600" cy="53306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00" y="1489293"/>
            <a:ext cx="9751600" cy="49118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Front-end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98" y="1933793"/>
            <a:ext cx="4320864" cy="4320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Front-End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947" y="1933793"/>
            <a:ext cx="4320864" cy="43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95366" y="4427539"/>
            <a:ext cx="29051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안예나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프론트엔드</a:t>
            </a:r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React)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UI/UX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UCC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b="17436"/>
          <a:stretch/>
        </p:blipFill>
        <p:spPr>
          <a:xfrm>
            <a:off x="2547929" y="2355708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7289816" y="4423637"/>
            <a:ext cx="290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정훈</a:t>
            </a:r>
            <a:endParaRPr lang="en-US" altLang="ko-KR" sz="2400" dirty="0" smtClean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프론트엔드</a:t>
            </a:r>
            <a:r>
              <a:rPr lang="en-US" altLang="ko-KR" dirty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React)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UI/UX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78" y="2355708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188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947" y="1628993"/>
            <a:ext cx="4706662" cy="43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Front-end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628993"/>
            <a:ext cx="4706662" cy="43200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7125528" y="2089520"/>
            <a:ext cx="3797300" cy="3398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React </a:t>
            </a:r>
            <a:r>
              <a:rPr lang="ko-KR" altLang="en-US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</a:t>
            </a:r>
            <a:endParaRPr lang="en-US" altLang="ko-KR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개발 환경 설정</a:t>
            </a: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통합</a:t>
            </a:r>
            <a:endParaRPr lang="en-US" altLang="ko-KR" sz="2400" dirty="0" smtClean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컴포넌트 구조 설계 및 분리</a:t>
            </a:r>
            <a:endParaRPr lang="en-US" altLang="ko-KR" sz="2400" dirty="0" smtClean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448628" y="2089520"/>
            <a:ext cx="3797300" cy="3398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UI/UX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디자인 콘셉트 확정 및 </a:t>
            </a:r>
            <a:r>
              <a:rPr lang="ko-KR" altLang="en-US" sz="2400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에셋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제작</a:t>
            </a:r>
            <a:endParaRPr lang="en-US" altLang="ko-KR" sz="2400" dirty="0" smtClean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Figma</a:t>
            </a: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활용하여         </a:t>
            </a:r>
            <a:r>
              <a:rPr lang="ko-KR" altLang="en-US" sz="2400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프로토타입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제작 완료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39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0494" y="3650930"/>
            <a:ext cx="1117614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Git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0494" y="4425366"/>
            <a:ext cx="1295547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Jira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999" y="1331984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900802" y="2195984"/>
            <a:ext cx="2390398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협업 현황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3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793"/>
            <a:ext cx="10515600" cy="53306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37" y="1565083"/>
            <a:ext cx="4133946" cy="4798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90" y="1565082"/>
            <a:ext cx="4932057" cy="47980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22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793"/>
            <a:ext cx="10515600" cy="53306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02" y="1612004"/>
            <a:ext cx="10062595" cy="47041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Jira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0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0494" y="4112595"/>
            <a:ext cx="1535998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로드맵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999" y="1331984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900804" y="2195984"/>
            <a:ext cx="2390398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향후 계획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9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793"/>
            <a:ext cx="10515600" cy="53306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47" y="1540453"/>
            <a:ext cx="10052905" cy="484728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로드맵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7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036" y="4230255"/>
            <a:ext cx="5721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감사합니다</a:t>
            </a:r>
            <a:r>
              <a:rPr lang="en-US" altLang="ko-KR" sz="4800" dirty="0" smtClean="0">
                <a:solidFill>
                  <a:srgbClr val="F0D46C"/>
                </a:solidFill>
                <a:effectLst>
                  <a:outerShdw blurRad="63500" dir="2700000" algn="tl" rotWithShape="0">
                    <a:schemeClr val="bg1">
                      <a:alpha val="40000"/>
                    </a:scheme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!</a:t>
            </a:r>
            <a:endParaRPr lang="ko-KR" altLang="en-US" sz="4800" dirty="0">
              <a:solidFill>
                <a:srgbClr val="F0D46C"/>
              </a:solidFill>
              <a:effectLst>
                <a:outerShdw blurRad="63500" dir="2700000" algn="tl" rotWithShape="0">
                  <a:schemeClr val="bg1">
                    <a:alpha val="40000"/>
                  </a:scheme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45" y="1956913"/>
            <a:ext cx="6532910" cy="2058350"/>
          </a:xfrm>
          <a:prstGeom prst="rect">
            <a:avLst/>
          </a:prstGeom>
          <a:effectLst>
            <a:outerShdw blurRad="127000" dir="2700000" algn="tl" rotWithShape="0">
              <a:schemeClr val="bg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32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" y="1933793"/>
            <a:ext cx="2699543" cy="4320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219"/>
            <a:ext cx="12192000" cy="635000"/>
            <a:chOff x="0" y="219"/>
            <a:chExt cx="12192000" cy="635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9"/>
              <a:ext cx="12192000" cy="635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8000" y="219"/>
              <a:ext cx="576000" cy="576000"/>
            </a:xfrm>
            <a:prstGeom prst="rect">
              <a:avLst/>
            </a:prstGeom>
            <a:noFill/>
          </p:spPr>
        </p:pic>
      </p:grp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Back-End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666" y="1933793"/>
            <a:ext cx="2699543" cy="432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81" y="1933793"/>
            <a:ext cx="2699543" cy="432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096" y="1933793"/>
            <a:ext cx="2699543" cy="432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5844" y="4423056"/>
            <a:ext cx="29051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이홍주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백엔드</a:t>
            </a:r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(Spring)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Jira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팀장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42874" y="4423056"/>
            <a:ext cx="290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김명준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백엔드</a:t>
            </a:r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(Spring)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CI/CD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63589" y="4423056"/>
            <a:ext cx="290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이재원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백엔드</a:t>
            </a:r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(Spring)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CI/CD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4306" y="4423056"/>
            <a:ext cx="290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유선준</a:t>
            </a:r>
            <a:endParaRPr lang="en-US" altLang="ko-KR" sz="24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백엔드</a:t>
            </a:r>
            <a:r>
              <a:rPr lang="en-US" altLang="ko-KR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(Spring)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발표</a:t>
            </a:r>
            <a:endParaRPr lang="ko-KR" altLang="en-US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" b="24459"/>
          <a:stretch/>
        </p:blipFill>
        <p:spPr>
          <a:xfrm>
            <a:off x="6616151" y="2355708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0" b="18132"/>
          <a:stretch/>
        </p:blipFill>
        <p:spPr>
          <a:xfrm>
            <a:off x="968406" y="2355708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5" b="18587"/>
          <a:stretch/>
        </p:blipFill>
        <p:spPr>
          <a:xfrm>
            <a:off x="9436867" y="2355708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" b="24733"/>
          <a:stretch/>
        </p:blipFill>
        <p:spPr>
          <a:xfrm>
            <a:off x="3795436" y="2355708"/>
            <a:ext cx="180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10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987259"/>
            <a:ext cx="8640000" cy="4883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0494" y="3650930"/>
            <a:ext cx="1919115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기획 배경</a:t>
            </a:r>
            <a:endParaRPr lang="en-US" altLang="ko-KR" sz="2400" dirty="0" smtClean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0494" y="4425366"/>
            <a:ext cx="2544286" cy="461665"/>
          </a:xfrm>
          <a:prstGeom prst="rect">
            <a:avLst/>
          </a:prstGeom>
          <a:noFill/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로고 </a:t>
            </a:r>
            <a:r>
              <a:rPr lang="en-US" altLang="ko-KR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 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콘셉트</a:t>
            </a:r>
            <a:endParaRPr lang="ko-KR" altLang="en-US" sz="24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3999" y="1331984"/>
            <a:ext cx="864000" cy="864000"/>
          </a:xfrm>
          <a:prstGeom prst="rect">
            <a:avLst/>
          </a:prstGeom>
          <a:effectLst>
            <a:outerShdw blurRad="635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484294" y="2195984"/>
            <a:ext cx="1223412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ko-KR" altLang="en-US" sz="4000" b="1" dirty="0" smtClean="0">
                <a:solidFill>
                  <a:srgbClr val="F0D4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국기계연구원_Light" panose="02000300000000000000" pitchFamily="2" charset="-127"/>
                <a:ea typeface="한국기계연구원_Light" panose="02000300000000000000" pitchFamily="2" charset="-127"/>
              </a:rPr>
              <a:t>기획</a:t>
            </a:r>
            <a:endParaRPr lang="ko-KR" altLang="en-US" sz="4000" b="1" dirty="0">
              <a:solidFill>
                <a:srgbClr val="F0D46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국기계연구원_Light" panose="02000300000000000000" pitchFamily="2" charset="-127"/>
              <a:ea typeface="한국기계연구원_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00" y="1474284"/>
            <a:ext cx="8100000" cy="4652575"/>
          </a:xfrm>
          <a:prstGeom prst="rect">
            <a:avLst/>
          </a:prstGeom>
        </p:spPr>
      </p:pic>
      <p:pic>
        <p:nvPicPr>
          <p:cNvPr id="12" name="Picture 2" descr="https://img.freepik.com/premium-vector/people-greeting-gesture-man-woman-casual-clothes-say-hello_501746-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46" b="98971" l="52716" r="83387">
                        <a14:backgroundMark x1="76518" y1="97531" x2="52236" y2="47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50" t="8629" r="14262" b="998"/>
          <a:stretch/>
        </p:blipFill>
        <p:spPr bwMode="auto">
          <a:xfrm rot="1898928">
            <a:off x="8537966" y="1761716"/>
            <a:ext cx="1985029" cy="405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g.freepik.com/premium-vector/people-greeting-gesture-man-woman-casual-clothes-say-hello_501746-7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2" b="97942" l="12300" r="51438">
                        <a14:foregroundMark x1="17732" y1="7202" x2="17891" y2="8848"/>
                        <a14:foregroundMark x1="18850" y1="5556" x2="19649" y2="9053"/>
                        <a14:foregroundMark x1="21565" y1="4733" x2="20767" y2="11111"/>
                        <a14:foregroundMark x1="23482" y1="6173" x2="22045" y2="11934"/>
                        <a14:foregroundMark x1="24281" y1="12551" x2="24281" y2="12551"/>
                        <a14:foregroundMark x1="34665" y1="43827" x2="32588" y2="57202"/>
                        <a14:foregroundMark x1="35144" y1="54527" x2="31470" y2="66255"/>
                        <a14:foregroundMark x1="28594" y1="74486" x2="36741" y2="53704"/>
                        <a14:foregroundMark x1="28594" y1="77366" x2="31629" y2="67901"/>
                        <a14:foregroundMark x1="34026" y1="61111" x2="31150" y2="70988"/>
                        <a14:backgroundMark x1="22843" y1="98765" x2="45048" y2="29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52" r="47334"/>
          <a:stretch/>
        </p:blipFill>
        <p:spPr bwMode="auto">
          <a:xfrm rot="20246596">
            <a:off x="1845147" y="1790878"/>
            <a:ext cx="2068616" cy="3868524"/>
          </a:xfrm>
          <a:prstGeom prst="rect">
            <a:avLst/>
          </a:prstGeom>
          <a:noFill/>
          <a:ln w="508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1923398283"/>
              </p:ext>
            </p:extLst>
          </p:nvPr>
        </p:nvGraphicFramePr>
        <p:xfrm>
          <a:off x="3020291" y="2466567"/>
          <a:ext cx="3075709" cy="330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1101112347"/>
              </p:ext>
            </p:extLst>
          </p:nvPr>
        </p:nvGraphicFramePr>
        <p:xfrm>
          <a:off x="6096000" y="2466567"/>
          <a:ext cx="2964873" cy="330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74866" y="1798122"/>
            <a:ext cx="6642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Q. </a:t>
            </a:r>
            <a:r>
              <a:rPr lang="ko-KR" altLang="en-US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이상형을 결정짓는 가장 중요한 요소는</a:t>
            </a:r>
            <a:r>
              <a:rPr lang="en-US" altLang="ko-KR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자료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결혼정보회사 듀오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대상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미혼남녀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453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2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00" y="1474284"/>
            <a:ext cx="8100000" cy="4652575"/>
          </a:xfrm>
          <a:prstGeom prst="rect">
            <a:avLst/>
          </a:prstGeom>
        </p:spPr>
      </p:pic>
      <p:pic>
        <p:nvPicPr>
          <p:cNvPr id="12" name="Picture 2" descr="https://img.freepik.com/premium-vector/people-greeting-gesture-man-woman-casual-clothes-say-hello_501746-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46" b="98971" l="52716" r="83387">
                        <a14:backgroundMark x1="76518" y1="97531" x2="52236" y2="47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50" t="8629" r="14262" b="998"/>
          <a:stretch/>
        </p:blipFill>
        <p:spPr bwMode="auto">
          <a:xfrm rot="1898928">
            <a:off x="8537966" y="1761716"/>
            <a:ext cx="1985029" cy="405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g.freepik.com/premium-vector/people-greeting-gesture-man-woman-casual-clothes-say-hello_501746-7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2" b="97942" l="12300" r="51438">
                        <a14:foregroundMark x1="17732" y1="7202" x2="17891" y2="8848"/>
                        <a14:foregroundMark x1="18850" y1="5556" x2="19649" y2="9053"/>
                        <a14:foregroundMark x1="21565" y1="4733" x2="20767" y2="11111"/>
                        <a14:foregroundMark x1="23482" y1="6173" x2="22045" y2="11934"/>
                        <a14:foregroundMark x1="24281" y1="12551" x2="24281" y2="12551"/>
                        <a14:foregroundMark x1="34665" y1="43827" x2="32588" y2="57202"/>
                        <a14:foregroundMark x1="35144" y1="54527" x2="31470" y2="66255"/>
                        <a14:foregroundMark x1="28594" y1="74486" x2="36741" y2="53704"/>
                        <a14:foregroundMark x1="28594" y1="77366" x2="31629" y2="67901"/>
                        <a14:foregroundMark x1="34026" y1="61111" x2="31150" y2="70988"/>
                        <a14:backgroundMark x1="22843" y1="98765" x2="45048" y2="29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52" r="47334"/>
          <a:stretch/>
        </p:blipFill>
        <p:spPr bwMode="auto">
          <a:xfrm rot="20246596">
            <a:off x="1845147" y="1790878"/>
            <a:ext cx="2068616" cy="3868524"/>
          </a:xfrm>
          <a:prstGeom prst="rect">
            <a:avLst/>
          </a:prstGeom>
          <a:noFill/>
          <a:ln w="508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graphicFrame>
        <p:nvGraphicFramePr>
          <p:cNvPr id="6" name="차트 5"/>
          <p:cNvGraphicFramePr/>
          <p:nvPr/>
        </p:nvGraphicFramePr>
        <p:xfrm>
          <a:off x="3020291" y="2466567"/>
          <a:ext cx="3075709" cy="330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차트 7"/>
          <p:cNvGraphicFramePr/>
          <p:nvPr/>
        </p:nvGraphicFramePr>
        <p:xfrm>
          <a:off x="6096000" y="2466567"/>
          <a:ext cx="2964873" cy="3303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74866" y="1798122"/>
            <a:ext cx="6642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Q. </a:t>
            </a:r>
            <a:r>
              <a:rPr lang="ko-KR" altLang="en-US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이상형을 결정짓는 가장 중요한 요소는</a:t>
            </a:r>
            <a:r>
              <a:rPr lang="en-US" altLang="ko-KR" sz="20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자료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결혼정보회사 듀오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대상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미혼남녀 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453</a:t>
            </a:r>
            <a:r>
              <a:rPr lang="ko-KR" altLang="en-US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명</a:t>
            </a:r>
            <a:r>
              <a:rPr lang="en-US" altLang="ko-KR" sz="1200" dirty="0" smtClean="0">
                <a:solidFill>
                  <a:schemeClr val="bg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759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74866" y="3013501"/>
            <a:ext cx="6642268" cy="830997"/>
          </a:xfrm>
          <a:prstGeom prst="rect">
            <a:avLst/>
          </a:prstGeom>
          <a:noFill/>
          <a:effectLst>
            <a:outerShdw blurRad="381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0D46C"/>
                </a:solidFill>
                <a:effectLst>
                  <a:outerShdw blurRad="190500" sx="105000" sy="105000" algn="ctr" rotWithShape="0">
                    <a:prstClr val="black">
                      <a:alpha val="40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제일 중요한 건 외모</a:t>
            </a:r>
            <a:r>
              <a:rPr lang="en-US" altLang="ko-KR" sz="4800" dirty="0" smtClean="0">
                <a:solidFill>
                  <a:srgbClr val="F0D46C"/>
                </a:solidFill>
                <a:effectLst>
                  <a:outerShdw blurRad="190500" sx="105000" sy="105000" algn="ctr" rotWithShape="0">
                    <a:prstClr val="black">
                      <a:alpha val="40000"/>
                    </a:prst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…?</a:t>
            </a:r>
            <a:endParaRPr lang="ko-KR" altLang="en-US" sz="4800" dirty="0">
              <a:solidFill>
                <a:srgbClr val="F0D46C"/>
              </a:solidFill>
              <a:effectLst>
                <a:outerShdw blurRad="190500" sx="105000" sy="105000" algn="ctr" rotWithShape="0">
                  <a:prstClr val="black">
                    <a:alpha val="40000"/>
                  </a:prst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55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58" y="3797066"/>
            <a:ext cx="5180179" cy="22455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3" y="3797066"/>
            <a:ext cx="5180179" cy="22455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7" y="4150267"/>
            <a:ext cx="4565073" cy="1539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34" y="4155924"/>
            <a:ext cx="3476625" cy="153352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로고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콘셉트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22" y="1810838"/>
            <a:ext cx="4570355" cy="1440000"/>
          </a:xfrm>
          <a:prstGeom prst="rect">
            <a:avLst/>
          </a:prstGeom>
          <a:effectLst>
            <a:outerShdw blurRad="127000" dir="2700000" algn="tl" rotWithShape="0">
              <a:schemeClr val="bg1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3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238</Words>
  <Application>Microsoft Office PowerPoint</Application>
  <PresentationFormat>와이드스크린</PresentationFormat>
  <Paragraphs>97</Paragraphs>
  <Slides>46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G마켓 산스 Light</vt:lpstr>
      <vt:lpstr>G마켓 산스 Medium</vt:lpstr>
      <vt:lpstr>한국기계연구원_Light</vt:lpstr>
      <vt:lpstr>맑은 고딕</vt:lpstr>
      <vt:lpstr>G마켓 산스 Bold</vt:lpstr>
      <vt:lpstr>한국기계연구원_Bold</vt:lpstr>
      <vt:lpstr>Arial</vt:lpstr>
      <vt:lpstr>Office 테마</vt:lpstr>
      <vt:lpstr>PowerPoint 프레젠테이션</vt:lpstr>
      <vt:lpstr>PowerPoint 프레젠테이션</vt:lpstr>
      <vt:lpstr>PowerPoint 프레젠테이션</vt:lpstr>
      <vt:lpstr>Front-End</vt:lpstr>
      <vt:lpstr>Back-End</vt:lpstr>
      <vt:lpstr>PowerPoint 프레젠테이션</vt:lpstr>
      <vt:lpstr>기획 배경</vt:lpstr>
      <vt:lpstr>기획 배경</vt:lpstr>
      <vt:lpstr>로고 &amp; 콘셉트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1:1 데이팅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Back-end</vt:lpstr>
      <vt:lpstr>Back-end</vt:lpstr>
      <vt:lpstr>Back-end</vt:lpstr>
      <vt:lpstr>Back-end</vt:lpstr>
      <vt:lpstr>PowerPoint 프레젠테이션</vt:lpstr>
      <vt:lpstr>Front-end</vt:lpstr>
      <vt:lpstr>Front-end</vt:lpstr>
      <vt:lpstr>Front-end</vt:lpstr>
      <vt:lpstr>PowerPoint 프레젠테이션</vt:lpstr>
      <vt:lpstr>Git</vt:lpstr>
      <vt:lpstr>Jira</vt:lpstr>
      <vt:lpstr>PowerPoint 프레젠테이션</vt:lpstr>
      <vt:lpstr>로드맵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60</cp:revision>
  <dcterms:created xsi:type="dcterms:W3CDTF">2023-01-26T04:20:53Z</dcterms:created>
  <dcterms:modified xsi:type="dcterms:W3CDTF">2023-01-26T23:51:31Z</dcterms:modified>
</cp:coreProperties>
</file>